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4" r:id="rId7"/>
    <p:sldId id="265" r:id="rId8"/>
    <p:sldId id="263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46"/>
    <p:restoredTop sz="94701"/>
  </p:normalViewPr>
  <p:slideViewPr>
    <p:cSldViewPr snapToGrid="0">
      <p:cViewPr>
        <p:scale>
          <a:sx n="118" d="100"/>
          <a:sy n="118" d="100"/>
        </p:scale>
        <p:origin x="14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40570-28AA-5CFE-AC92-A75F55CBC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C125B-B4A0-92A2-AE1A-FC1447D90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4BD02-D610-A20B-290C-A91AB4527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F1452-17F5-9874-30FA-DFFDA1506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C3084-3C3F-5942-C7C1-3E63EE76D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56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3ACD-8E36-168F-97F7-F23B94F78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76BDCE-8752-A6F0-9105-C03CB6998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74390-61C3-6CF2-D2B2-84AAB4F8A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1E5AA-2D20-887A-B5A8-DA0CB13E4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514EA-9CA9-B87C-CD55-50BB5803C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0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AE88FC-6463-460A-02A9-2F2873A070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D81A7D-1381-C20B-3ACF-1705B4DBC8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2A284-20C4-CA80-F4CE-DBC5C8555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450F7-1720-2997-3549-08537B5E0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DEBD6-4672-B6FC-C374-6DF7A66C6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4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9492B-1383-5BDE-E4C1-67B162FFB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E6F91-DC13-F71E-6193-2EC90472C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C1DB3-E702-8D06-E291-ABE0B205D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26772-CC7F-276C-ACB5-2C7754861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A0055-5D3A-B715-EA10-144D12DC7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86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8D6EF-9BFD-DE3E-5D06-AF6496516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37D93-2B42-0D8E-1481-D4AB57F25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31360-12E0-9E51-E758-79DB31E13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16DAB-8089-90EF-B6A1-1C7920203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80C2F-2E16-CC91-60D3-6C4D826B0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533FD-363E-5433-DC13-E3689434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A2476-94E5-25DC-2ED7-F1A3E9AF2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F28283-8B17-AC3C-AD03-7B3C7728DE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6401A-0AD0-0C3F-DF85-45FF6BC29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1FF7B-87DD-6A41-26EF-B77A8DA5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3B21D-CCCB-2A97-E3EF-FD29BD31B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02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7C123-A72F-52A5-7FF4-1F66BBCEE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BF02E1-5467-96D6-BF0C-C4B29461D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E1CC67-428D-EF48-71AA-B1C6B17BE5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9376AB-E1F3-0AED-2AF9-3512530CA9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AF590-A75A-7838-4FCF-045B1D3267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0114F6-02AF-9F75-240B-0B44DE1EC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C3F123-19E9-E569-33B3-BD206DBF5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51FBAB-9F04-96A9-E5D6-A8E13D36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318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32308-FA4D-1AA1-6CBC-4349A7CA5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4D6415-5F74-1A49-85F4-616C4E7F2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CA047D-219D-EEBF-95BB-4BD6B046F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B184BE-A0F8-7CF4-C021-DDDFBC1D5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84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A6FA16-4EE3-00FB-6978-A6765A6A8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B5FA65-768A-3BB9-9950-C91C7CA8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E69B5-2016-5EA8-4611-5C836C833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354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55A98-CD60-8782-7FC1-3BBCB190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D9B60-6015-E9C9-041E-7005406FA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D141F4-5E56-E15A-C69A-25B06324E8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FA0567-4C5C-CEAE-DD35-59EDC8470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B106F3-8B1E-60CF-BC08-304DFC6A4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F74B6-B955-E7E1-30B4-1324333DE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22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3D6F8-123F-E35F-C0A4-DD08065DE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EF769-0579-0413-20D6-FA3140362D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098B67-0E25-EA0C-55BA-AA75458E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12B01B-CFB4-6409-06D3-3BB49B5EB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B9B0B-6C1E-9F0E-79F4-6E6831973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5F602F-AC4E-A46E-11F2-022103FB7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72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7DED4F-CEB1-09A4-5FDD-7F0757C88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B2042-A7B4-A3D1-F286-8E42C5FBF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A6C58-F870-CF07-72DA-80F3AD3F4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BEE410-4A8D-AF4A-9718-C624A8EE5C08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0F543-8F0F-FD76-5FC0-713FF1C576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ADF41-C18C-1F27-42B9-9F66064FA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9D6D66-33CD-5941-A565-D06378FCE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03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EC8C7DA-8D8B-3C6A-7E60-B6E298268F55}"/>
              </a:ext>
            </a:extLst>
          </p:cNvPr>
          <p:cNvSpPr txBox="1"/>
          <p:nvPr/>
        </p:nvSpPr>
        <p:spPr>
          <a:xfrm>
            <a:off x="647240" y="284103"/>
            <a:ext cx="111738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Reference Sequence: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5F1F0D-0D93-C746-4F40-B9073D30FEFF}"/>
              </a:ext>
            </a:extLst>
          </p:cNvPr>
          <p:cNvSpPr txBox="1"/>
          <p:nvPr/>
        </p:nvSpPr>
        <p:spPr>
          <a:xfrm>
            <a:off x="647240" y="1142150"/>
            <a:ext cx="10325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ATG TCT GGA TAC CCG AAT GTC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329753-34D1-6C84-E162-EDE57653149A}"/>
              </a:ext>
            </a:extLst>
          </p:cNvPr>
          <p:cNvSpPr txBox="1"/>
          <p:nvPr/>
        </p:nvSpPr>
        <p:spPr>
          <a:xfrm>
            <a:off x="647240" y="1891978"/>
            <a:ext cx="118486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ATG TC</a:t>
            </a:r>
            <a:r>
              <a:rPr lang="en-US" sz="36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GGA TAC CCG AAT GTC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EF73EF-EEE1-4996-9AFC-C4DEFBE48354}"/>
              </a:ext>
            </a:extLst>
          </p:cNvPr>
          <p:cNvSpPr txBox="1"/>
          <p:nvPr/>
        </p:nvSpPr>
        <p:spPr>
          <a:xfrm>
            <a:off x="1497375" y="3340468"/>
            <a:ext cx="60978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Substitution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327B7E3-D4FC-3E37-1BAE-31BE34753402}"/>
              </a:ext>
            </a:extLst>
          </p:cNvPr>
          <p:cNvCxnSpPr>
            <a:cxnSpLocks/>
          </p:cNvCxnSpPr>
          <p:nvPr/>
        </p:nvCxnSpPr>
        <p:spPr>
          <a:xfrm flipV="1">
            <a:off x="2548416" y="2976241"/>
            <a:ext cx="0" cy="4357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7D23114-A9D8-0676-3909-274F0F2A4075}"/>
              </a:ext>
            </a:extLst>
          </p:cNvPr>
          <p:cNvSpPr txBox="1"/>
          <p:nvPr/>
        </p:nvSpPr>
        <p:spPr>
          <a:xfrm>
            <a:off x="647239" y="4666036"/>
            <a:ext cx="111738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ATG TCT           TAC CCG AAT GTC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CED945-99E6-8680-8A52-E8CCDF9BECA6}"/>
              </a:ext>
            </a:extLst>
          </p:cNvPr>
          <p:cNvSpPr txBox="1"/>
          <p:nvPr/>
        </p:nvSpPr>
        <p:spPr>
          <a:xfrm>
            <a:off x="2179763" y="5707022"/>
            <a:ext cx="60978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Deletion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5AF08A1-B689-6C98-E47A-CB2375AD3C5C}"/>
              </a:ext>
            </a:extLst>
          </p:cNvPr>
          <p:cNvCxnSpPr>
            <a:cxnSpLocks/>
          </p:cNvCxnSpPr>
          <p:nvPr/>
        </p:nvCxnSpPr>
        <p:spPr>
          <a:xfrm flipV="1">
            <a:off x="2891885" y="5312367"/>
            <a:ext cx="0" cy="4357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369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46B6B13-147F-0F6E-FA27-4D1DDFDB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34" t="15224" r="21162" b="49082"/>
          <a:stretch/>
        </p:blipFill>
        <p:spPr>
          <a:xfrm>
            <a:off x="0" y="0"/>
            <a:ext cx="7039429" cy="19739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F1280B-5CF8-B0EC-C699-832023C642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547" t="14683" r="20823" b="47849"/>
          <a:stretch/>
        </p:blipFill>
        <p:spPr>
          <a:xfrm>
            <a:off x="0" y="2812815"/>
            <a:ext cx="7039429" cy="2071243"/>
          </a:xfrm>
          <a:prstGeom prst="rect">
            <a:avLst/>
          </a:prstGeom>
        </p:spPr>
      </p:pic>
      <p:sp>
        <p:nvSpPr>
          <p:cNvPr id="10" name="Down Arrow 9">
            <a:extLst>
              <a:ext uri="{FF2B5EF4-FFF2-40B4-BE49-F238E27FC236}">
                <a16:creationId xmlns:a16="http://schemas.microsoft.com/office/drawing/2014/main" id="{FF2819D1-1C2B-78A9-465C-7A79D2BC2370}"/>
              </a:ext>
            </a:extLst>
          </p:cNvPr>
          <p:cNvSpPr/>
          <p:nvPr/>
        </p:nvSpPr>
        <p:spPr>
          <a:xfrm>
            <a:off x="2583544" y="1857829"/>
            <a:ext cx="275771" cy="783771"/>
          </a:xfrm>
          <a:prstGeom prst="downArrow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055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8A96A09-B3E0-3C12-4F2F-6CC6E2F52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" y="241300"/>
            <a:ext cx="7772400" cy="4120110"/>
          </a:xfrm>
          <a:prstGeom prst="rect">
            <a:avLst/>
          </a:prstGeom>
        </p:spPr>
      </p:pic>
      <p:pic>
        <p:nvPicPr>
          <p:cNvPr id="12" name="Picture 11" descr="A black screen with orange text&#10;&#10;Description automatically generated">
            <a:extLst>
              <a:ext uri="{FF2B5EF4-FFF2-40B4-BE49-F238E27FC236}">
                <a16:creationId xmlns:a16="http://schemas.microsoft.com/office/drawing/2014/main" id="{CD2FF038-461B-1FC5-1361-6F7AB2110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8933" y="1636545"/>
            <a:ext cx="6724650" cy="276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346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B50B3F-9F39-8782-55C7-DC391B4E96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96" b="33587"/>
          <a:stretch/>
        </p:blipFill>
        <p:spPr>
          <a:xfrm>
            <a:off x="171450" y="236323"/>
            <a:ext cx="6022521" cy="425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24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98D61E-468E-93DB-53B1-63C389E78914}"/>
              </a:ext>
            </a:extLst>
          </p:cNvPr>
          <p:cNvSpPr txBox="1"/>
          <p:nvPr/>
        </p:nvSpPr>
        <p:spPr>
          <a:xfrm>
            <a:off x="101006" y="315001"/>
            <a:ext cx="104450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ATG TCT </a:t>
            </a:r>
            <a:r>
              <a:rPr lang="en-US" sz="36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GTT AGC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GGA TAC CCG AAT GTC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DD2219-3E3E-4BBD-C7CA-17A87D510FA7}"/>
              </a:ext>
            </a:extLst>
          </p:cNvPr>
          <p:cNvSpPr txBox="1"/>
          <p:nvPr/>
        </p:nvSpPr>
        <p:spPr>
          <a:xfrm>
            <a:off x="1776696" y="1403277"/>
            <a:ext cx="2133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Insertion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2D58FE-956C-61F3-7B43-AEF45E1E6304}"/>
              </a:ext>
            </a:extLst>
          </p:cNvPr>
          <p:cNvSpPr txBox="1"/>
          <p:nvPr/>
        </p:nvSpPr>
        <p:spPr>
          <a:xfrm>
            <a:off x="101006" y="2592472"/>
            <a:ext cx="9479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TGA CTA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ATG TCT GGA TAC CCG AAT GTC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19B520-0CF4-A54F-96F1-CA12CF62347B}"/>
              </a:ext>
            </a:extLst>
          </p:cNvPr>
          <p:cNvSpPr txBox="1"/>
          <p:nvPr/>
        </p:nvSpPr>
        <p:spPr>
          <a:xfrm>
            <a:off x="101006" y="3722341"/>
            <a:ext cx="95463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Translocation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(segment from another region)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6CEDB6-D871-4EA4-5EB4-A74EDB8A6A7D}"/>
              </a:ext>
            </a:extLst>
          </p:cNvPr>
          <p:cNvCxnSpPr>
            <a:cxnSpLocks/>
          </p:cNvCxnSpPr>
          <p:nvPr/>
        </p:nvCxnSpPr>
        <p:spPr>
          <a:xfrm flipV="1">
            <a:off x="337479" y="3184211"/>
            <a:ext cx="0" cy="4357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2E484D-567F-92BB-C8F8-378647D33488}"/>
              </a:ext>
            </a:extLst>
          </p:cNvPr>
          <p:cNvCxnSpPr>
            <a:cxnSpLocks/>
          </p:cNvCxnSpPr>
          <p:nvPr/>
        </p:nvCxnSpPr>
        <p:spPr>
          <a:xfrm flipV="1">
            <a:off x="2373270" y="961332"/>
            <a:ext cx="0" cy="4357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578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dna strand with colorful sticks&#10;&#10;Description automatically generated">
            <a:extLst>
              <a:ext uri="{FF2B5EF4-FFF2-40B4-BE49-F238E27FC236}">
                <a16:creationId xmlns:a16="http://schemas.microsoft.com/office/drawing/2014/main" id="{62BE61CF-FA84-B345-EED8-14EE302349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631" t="-548" r="12621" b="25799"/>
          <a:stretch/>
        </p:blipFill>
        <p:spPr>
          <a:xfrm>
            <a:off x="3746994" y="1540726"/>
            <a:ext cx="2716560" cy="14817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DE12D2-060C-55BD-4A9C-5E672D47B2EB}"/>
              </a:ext>
            </a:extLst>
          </p:cNvPr>
          <p:cNvSpPr txBox="1"/>
          <p:nvPr/>
        </p:nvSpPr>
        <p:spPr>
          <a:xfrm>
            <a:off x="6782838" y="1398059"/>
            <a:ext cx="614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 T C G T C A C T T C A C</a:t>
            </a:r>
          </a:p>
        </p:txBody>
      </p:sp>
      <p:pic>
        <p:nvPicPr>
          <p:cNvPr id="6" name="Picture 5" descr="A blue dna strand with colorful sticks&#10;&#10;Description automatically generated">
            <a:extLst>
              <a:ext uri="{FF2B5EF4-FFF2-40B4-BE49-F238E27FC236}">
                <a16:creationId xmlns:a16="http://schemas.microsoft.com/office/drawing/2014/main" id="{2C5247B9-4AF4-23D7-F38C-6FA7878B89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631" t="-548" r="12621" b="25799"/>
          <a:stretch/>
        </p:blipFill>
        <p:spPr>
          <a:xfrm>
            <a:off x="3746994" y="3571667"/>
            <a:ext cx="2716560" cy="14817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05FDFE-D23C-26EE-4CBE-708657DF6231}"/>
              </a:ext>
            </a:extLst>
          </p:cNvPr>
          <p:cNvSpPr txBox="1"/>
          <p:nvPr/>
        </p:nvSpPr>
        <p:spPr>
          <a:xfrm>
            <a:off x="6782838" y="3429000"/>
            <a:ext cx="614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 T C A T C A C T T C A 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E26F15-2199-4251-5CB1-C57BC98CAA7C}"/>
              </a:ext>
            </a:extLst>
          </p:cNvPr>
          <p:cNvSpPr txBox="1"/>
          <p:nvPr/>
        </p:nvSpPr>
        <p:spPr>
          <a:xfrm>
            <a:off x="6782837" y="2370434"/>
            <a:ext cx="614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 A G C A G T G A A G T 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074C9D-A018-3C59-B2F4-F7E29331A5C6}"/>
              </a:ext>
            </a:extLst>
          </p:cNvPr>
          <p:cNvSpPr txBox="1"/>
          <p:nvPr/>
        </p:nvSpPr>
        <p:spPr>
          <a:xfrm>
            <a:off x="6782837" y="4401375"/>
            <a:ext cx="614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 A G T A G T G A A G T 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9FD4A2-2855-32C3-28FB-D180FC744B3A}"/>
              </a:ext>
            </a:extLst>
          </p:cNvPr>
          <p:cNvCxnSpPr/>
          <p:nvPr/>
        </p:nvCxnSpPr>
        <p:spPr>
          <a:xfrm>
            <a:off x="7017857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C094B94-7AB3-4B1F-D874-28A163DD2A32}"/>
              </a:ext>
            </a:extLst>
          </p:cNvPr>
          <p:cNvCxnSpPr/>
          <p:nvPr/>
        </p:nvCxnSpPr>
        <p:spPr>
          <a:xfrm>
            <a:off x="7372558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8C1C37A-2D54-223D-2D85-41DB054C3D09}"/>
              </a:ext>
            </a:extLst>
          </p:cNvPr>
          <p:cNvCxnSpPr/>
          <p:nvPr/>
        </p:nvCxnSpPr>
        <p:spPr>
          <a:xfrm>
            <a:off x="7792724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EE94C84-960F-851F-6E9D-8C2F49132545}"/>
              </a:ext>
            </a:extLst>
          </p:cNvPr>
          <p:cNvCxnSpPr/>
          <p:nvPr/>
        </p:nvCxnSpPr>
        <p:spPr>
          <a:xfrm>
            <a:off x="8203169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588CFFF-79BF-6FCD-40BF-0ABE770F87B7}"/>
              </a:ext>
            </a:extLst>
          </p:cNvPr>
          <p:cNvCxnSpPr/>
          <p:nvPr/>
        </p:nvCxnSpPr>
        <p:spPr>
          <a:xfrm>
            <a:off x="8566133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3F1023-1FC8-3FA1-8BC7-264300F34282}"/>
              </a:ext>
            </a:extLst>
          </p:cNvPr>
          <p:cNvCxnSpPr/>
          <p:nvPr/>
        </p:nvCxnSpPr>
        <p:spPr>
          <a:xfrm>
            <a:off x="8937018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014915C-C2C7-6BE5-37B3-A40C95F45E19}"/>
              </a:ext>
            </a:extLst>
          </p:cNvPr>
          <p:cNvCxnSpPr/>
          <p:nvPr/>
        </p:nvCxnSpPr>
        <p:spPr>
          <a:xfrm>
            <a:off x="9323916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6B68139-48F8-5CB4-2B33-439E52536E21}"/>
              </a:ext>
            </a:extLst>
          </p:cNvPr>
          <p:cNvCxnSpPr/>
          <p:nvPr/>
        </p:nvCxnSpPr>
        <p:spPr>
          <a:xfrm>
            <a:off x="9704916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7FC1ED1-F62E-D6F9-49FD-28BCEE56457A}"/>
              </a:ext>
            </a:extLst>
          </p:cNvPr>
          <p:cNvCxnSpPr/>
          <p:nvPr/>
        </p:nvCxnSpPr>
        <p:spPr>
          <a:xfrm>
            <a:off x="10047020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6F82EDD-96DF-1632-D485-9F0107FE09F9}"/>
              </a:ext>
            </a:extLst>
          </p:cNvPr>
          <p:cNvCxnSpPr/>
          <p:nvPr/>
        </p:nvCxnSpPr>
        <p:spPr>
          <a:xfrm>
            <a:off x="10412949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FFDE0FF-915A-6FB3-9460-10E8416DC886}"/>
              </a:ext>
            </a:extLst>
          </p:cNvPr>
          <p:cNvCxnSpPr/>
          <p:nvPr/>
        </p:nvCxnSpPr>
        <p:spPr>
          <a:xfrm>
            <a:off x="10776046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B23F094-D3AB-34D6-897B-DAD356CF9E59}"/>
              </a:ext>
            </a:extLst>
          </p:cNvPr>
          <p:cNvCxnSpPr/>
          <p:nvPr/>
        </p:nvCxnSpPr>
        <p:spPr>
          <a:xfrm>
            <a:off x="11168509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7048003-836F-5333-973A-8B1381932B6B}"/>
              </a:ext>
            </a:extLst>
          </p:cNvPr>
          <p:cNvCxnSpPr/>
          <p:nvPr/>
        </p:nvCxnSpPr>
        <p:spPr>
          <a:xfrm>
            <a:off x="11549768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84F2C44-ECA2-95EE-836C-3C98CF9CD962}"/>
              </a:ext>
            </a:extLst>
          </p:cNvPr>
          <p:cNvCxnSpPr/>
          <p:nvPr/>
        </p:nvCxnSpPr>
        <p:spPr>
          <a:xfrm>
            <a:off x="7017857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7EE25D4-AF7B-A5E3-7F53-008959477D85}"/>
              </a:ext>
            </a:extLst>
          </p:cNvPr>
          <p:cNvCxnSpPr/>
          <p:nvPr/>
        </p:nvCxnSpPr>
        <p:spPr>
          <a:xfrm>
            <a:off x="7372558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76FE7B-22A2-B086-1C6C-64053E803E49}"/>
              </a:ext>
            </a:extLst>
          </p:cNvPr>
          <p:cNvCxnSpPr/>
          <p:nvPr/>
        </p:nvCxnSpPr>
        <p:spPr>
          <a:xfrm>
            <a:off x="7792724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8F09005-54F2-26E3-FC4F-FE0696A3FE8A}"/>
              </a:ext>
            </a:extLst>
          </p:cNvPr>
          <p:cNvCxnSpPr/>
          <p:nvPr/>
        </p:nvCxnSpPr>
        <p:spPr>
          <a:xfrm>
            <a:off x="8203169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58F7740-1A73-6CD3-F829-A0F4F039C2AF}"/>
              </a:ext>
            </a:extLst>
          </p:cNvPr>
          <p:cNvCxnSpPr/>
          <p:nvPr/>
        </p:nvCxnSpPr>
        <p:spPr>
          <a:xfrm>
            <a:off x="8566133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07745B0-C0E5-DE7B-23A2-B791E7A84169}"/>
              </a:ext>
            </a:extLst>
          </p:cNvPr>
          <p:cNvCxnSpPr/>
          <p:nvPr/>
        </p:nvCxnSpPr>
        <p:spPr>
          <a:xfrm>
            <a:off x="8937018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4F626EB-A1B8-8B1E-00F8-D7EB4B6C0071}"/>
              </a:ext>
            </a:extLst>
          </p:cNvPr>
          <p:cNvCxnSpPr/>
          <p:nvPr/>
        </p:nvCxnSpPr>
        <p:spPr>
          <a:xfrm>
            <a:off x="9323916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0FA491F-1DC8-EC77-26CA-6CD40060F777}"/>
              </a:ext>
            </a:extLst>
          </p:cNvPr>
          <p:cNvCxnSpPr/>
          <p:nvPr/>
        </p:nvCxnSpPr>
        <p:spPr>
          <a:xfrm>
            <a:off x="9704916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1348263-9243-7B82-9383-6AE4414B8D8C}"/>
              </a:ext>
            </a:extLst>
          </p:cNvPr>
          <p:cNvCxnSpPr/>
          <p:nvPr/>
        </p:nvCxnSpPr>
        <p:spPr>
          <a:xfrm>
            <a:off x="10047020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3A70C0B-6862-FA3F-5D01-7E3A5B5229EC}"/>
              </a:ext>
            </a:extLst>
          </p:cNvPr>
          <p:cNvCxnSpPr/>
          <p:nvPr/>
        </p:nvCxnSpPr>
        <p:spPr>
          <a:xfrm>
            <a:off x="10412949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7EA045D-78AE-B956-0C22-32FFA14D9D07}"/>
              </a:ext>
            </a:extLst>
          </p:cNvPr>
          <p:cNvCxnSpPr/>
          <p:nvPr/>
        </p:nvCxnSpPr>
        <p:spPr>
          <a:xfrm>
            <a:off x="10776046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1D80E99-A536-8CBB-7D04-159F4DED95F0}"/>
              </a:ext>
            </a:extLst>
          </p:cNvPr>
          <p:cNvCxnSpPr/>
          <p:nvPr/>
        </p:nvCxnSpPr>
        <p:spPr>
          <a:xfrm>
            <a:off x="11168509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6A43D9-3253-AD51-B508-D526933D88FF}"/>
              </a:ext>
            </a:extLst>
          </p:cNvPr>
          <p:cNvCxnSpPr/>
          <p:nvPr/>
        </p:nvCxnSpPr>
        <p:spPr>
          <a:xfrm>
            <a:off x="11549768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10B9FE1C-F3A3-3058-800B-94D8BE1EF222}"/>
              </a:ext>
            </a:extLst>
          </p:cNvPr>
          <p:cNvSpPr/>
          <p:nvPr/>
        </p:nvSpPr>
        <p:spPr>
          <a:xfrm>
            <a:off x="7873120" y="1477874"/>
            <a:ext cx="632149" cy="1538891"/>
          </a:xfrm>
          <a:prstGeom prst="ellipse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ABA35E-D827-1187-4519-FF4DACB0DC9F}"/>
              </a:ext>
            </a:extLst>
          </p:cNvPr>
          <p:cNvSpPr txBox="1"/>
          <p:nvPr/>
        </p:nvSpPr>
        <p:spPr>
          <a:xfrm>
            <a:off x="7372558" y="807355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</a:rPr>
              <a:t>Allele A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0D11365-81A7-F8FF-A761-DB812D20D9B0}"/>
              </a:ext>
            </a:extLst>
          </p:cNvPr>
          <p:cNvSpPr/>
          <p:nvPr/>
        </p:nvSpPr>
        <p:spPr>
          <a:xfrm>
            <a:off x="7847250" y="3508815"/>
            <a:ext cx="632149" cy="1538891"/>
          </a:xfrm>
          <a:prstGeom prst="ellipse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93E3A85-0E39-861C-5784-FE19C4200B8D}"/>
              </a:ext>
            </a:extLst>
          </p:cNvPr>
          <p:cNvSpPr txBox="1"/>
          <p:nvPr/>
        </p:nvSpPr>
        <p:spPr>
          <a:xfrm>
            <a:off x="7607809" y="5050732"/>
            <a:ext cx="1742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</a:rPr>
              <a:t>Allele 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1F8A874-C352-3709-990A-EF983781BA90}"/>
              </a:ext>
            </a:extLst>
          </p:cNvPr>
          <p:cNvSpPr txBox="1"/>
          <p:nvPr/>
        </p:nvSpPr>
        <p:spPr>
          <a:xfrm>
            <a:off x="6215969" y="6091653"/>
            <a:ext cx="5976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The </a:t>
            </a:r>
            <a:r>
              <a:rPr lang="en-US" sz="3600" b="1" dirty="0">
                <a:solidFill>
                  <a:srgbClr val="C00000"/>
                </a:solidFill>
              </a:rPr>
              <a:t>genotype </a:t>
            </a:r>
            <a:r>
              <a:rPr lang="en-US" sz="3600" dirty="0"/>
              <a:t>at this SNP</a:t>
            </a:r>
            <a:r>
              <a:rPr lang="en-US" sz="3600" b="1" dirty="0">
                <a:solidFill>
                  <a:srgbClr val="C00000"/>
                </a:solidFill>
              </a:rPr>
              <a:t>: Aa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B891C0D-1B62-D862-4297-3BB038BCFF12}"/>
              </a:ext>
            </a:extLst>
          </p:cNvPr>
          <p:cNvCxnSpPr>
            <a:cxnSpLocks/>
          </p:cNvCxnSpPr>
          <p:nvPr/>
        </p:nvCxnSpPr>
        <p:spPr>
          <a:xfrm>
            <a:off x="8192750" y="5668346"/>
            <a:ext cx="0" cy="517301"/>
          </a:xfrm>
          <a:prstGeom prst="straightConnector1">
            <a:avLst/>
          </a:prstGeom>
          <a:ln w="698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AAEC09A9-15F7-6D50-1C82-34CA3F34F04D}"/>
              </a:ext>
            </a:extLst>
          </p:cNvPr>
          <p:cNvSpPr txBox="1"/>
          <p:nvPr/>
        </p:nvSpPr>
        <p:spPr>
          <a:xfrm>
            <a:off x="3631904" y="206995"/>
            <a:ext cx="2601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Individual 1:</a:t>
            </a:r>
          </a:p>
        </p:txBody>
      </p:sp>
    </p:spTree>
    <p:extLst>
      <p:ext uri="{BB962C8B-B14F-4D97-AF65-F5344CB8AC3E}">
        <p14:creationId xmlns:p14="http://schemas.microsoft.com/office/powerpoint/2010/main" val="3198316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A blue dna strand with colorful sticks&#10;&#10;Description automatically generated">
            <a:extLst>
              <a:ext uri="{FF2B5EF4-FFF2-40B4-BE49-F238E27FC236}">
                <a16:creationId xmlns:a16="http://schemas.microsoft.com/office/drawing/2014/main" id="{07C345DC-66FB-BE05-01DC-AE748E1161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631" t="-548" r="12621" b="25799"/>
          <a:stretch/>
        </p:blipFill>
        <p:spPr>
          <a:xfrm>
            <a:off x="3746994" y="1540726"/>
            <a:ext cx="2716560" cy="148176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7091517-D1A7-FE98-2474-A966F71DDC8D}"/>
              </a:ext>
            </a:extLst>
          </p:cNvPr>
          <p:cNvSpPr txBox="1"/>
          <p:nvPr/>
        </p:nvSpPr>
        <p:spPr>
          <a:xfrm>
            <a:off x="6782838" y="1398059"/>
            <a:ext cx="614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 T C T T C A C T T C A C</a:t>
            </a:r>
          </a:p>
        </p:txBody>
      </p:sp>
      <p:pic>
        <p:nvPicPr>
          <p:cNvPr id="41" name="Picture 40" descr="A blue dna strand with colorful sticks&#10;&#10;Description automatically generated">
            <a:extLst>
              <a:ext uri="{FF2B5EF4-FFF2-40B4-BE49-F238E27FC236}">
                <a16:creationId xmlns:a16="http://schemas.microsoft.com/office/drawing/2014/main" id="{B93C231D-4039-22AF-DD8A-9DCBB9D674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631" t="-548" r="12621" b="25799"/>
          <a:stretch/>
        </p:blipFill>
        <p:spPr>
          <a:xfrm>
            <a:off x="3746994" y="3571667"/>
            <a:ext cx="2716560" cy="1481761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217BD31-D0A5-0EA8-8C57-57C783930048}"/>
              </a:ext>
            </a:extLst>
          </p:cNvPr>
          <p:cNvSpPr txBox="1"/>
          <p:nvPr/>
        </p:nvSpPr>
        <p:spPr>
          <a:xfrm>
            <a:off x="6782838" y="3429000"/>
            <a:ext cx="614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 T C A T C A C T T C A 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F472273-A369-386A-ED89-922AD49B3FD4}"/>
              </a:ext>
            </a:extLst>
          </p:cNvPr>
          <p:cNvSpPr txBox="1"/>
          <p:nvPr/>
        </p:nvSpPr>
        <p:spPr>
          <a:xfrm>
            <a:off x="6782837" y="2370434"/>
            <a:ext cx="614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 A G A A G T G A A G T 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F57336-7F7C-E697-0A10-F557631B5704}"/>
              </a:ext>
            </a:extLst>
          </p:cNvPr>
          <p:cNvSpPr txBox="1"/>
          <p:nvPr/>
        </p:nvSpPr>
        <p:spPr>
          <a:xfrm>
            <a:off x="6782837" y="4401375"/>
            <a:ext cx="614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 A G T A G T G A A G T G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D130AC0-7BC1-3BDD-969B-6044ED28000F}"/>
              </a:ext>
            </a:extLst>
          </p:cNvPr>
          <p:cNvCxnSpPr/>
          <p:nvPr/>
        </p:nvCxnSpPr>
        <p:spPr>
          <a:xfrm>
            <a:off x="7017857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0BEDC14-29FF-CD96-81BC-FE44EBD26806}"/>
              </a:ext>
            </a:extLst>
          </p:cNvPr>
          <p:cNvCxnSpPr/>
          <p:nvPr/>
        </p:nvCxnSpPr>
        <p:spPr>
          <a:xfrm>
            <a:off x="7372558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83A4F40-E2E6-BCA5-53B5-F0F347DDF6CD}"/>
              </a:ext>
            </a:extLst>
          </p:cNvPr>
          <p:cNvCxnSpPr/>
          <p:nvPr/>
        </p:nvCxnSpPr>
        <p:spPr>
          <a:xfrm>
            <a:off x="7792724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CBF74E3-DD35-BBC7-4CA3-7573A8CDB0CE}"/>
              </a:ext>
            </a:extLst>
          </p:cNvPr>
          <p:cNvCxnSpPr/>
          <p:nvPr/>
        </p:nvCxnSpPr>
        <p:spPr>
          <a:xfrm>
            <a:off x="8149382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9B83C60-B2A3-BC5F-1565-9197043817B6}"/>
              </a:ext>
            </a:extLst>
          </p:cNvPr>
          <p:cNvCxnSpPr/>
          <p:nvPr/>
        </p:nvCxnSpPr>
        <p:spPr>
          <a:xfrm>
            <a:off x="8566133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16E33C2-6D70-B26A-8E97-8ABA2D4F7BB6}"/>
              </a:ext>
            </a:extLst>
          </p:cNvPr>
          <p:cNvCxnSpPr/>
          <p:nvPr/>
        </p:nvCxnSpPr>
        <p:spPr>
          <a:xfrm>
            <a:off x="8937018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2BCACEA-9319-E521-4FA8-2287815729C7}"/>
              </a:ext>
            </a:extLst>
          </p:cNvPr>
          <p:cNvCxnSpPr/>
          <p:nvPr/>
        </p:nvCxnSpPr>
        <p:spPr>
          <a:xfrm>
            <a:off x="9323916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497F4A2-7FBA-4D1A-5145-962B0B666606}"/>
              </a:ext>
            </a:extLst>
          </p:cNvPr>
          <p:cNvCxnSpPr/>
          <p:nvPr/>
        </p:nvCxnSpPr>
        <p:spPr>
          <a:xfrm>
            <a:off x="9704916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6D1E1BF-4B36-D854-5D9F-2C23201D158B}"/>
              </a:ext>
            </a:extLst>
          </p:cNvPr>
          <p:cNvCxnSpPr/>
          <p:nvPr/>
        </p:nvCxnSpPr>
        <p:spPr>
          <a:xfrm>
            <a:off x="10047020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FBF3A0B-A600-6BA4-208B-6140D790C035}"/>
              </a:ext>
            </a:extLst>
          </p:cNvPr>
          <p:cNvCxnSpPr/>
          <p:nvPr/>
        </p:nvCxnSpPr>
        <p:spPr>
          <a:xfrm>
            <a:off x="10412949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DE2A9E2-3CFE-E9CB-CC82-9BDC8CE80083}"/>
              </a:ext>
            </a:extLst>
          </p:cNvPr>
          <p:cNvCxnSpPr/>
          <p:nvPr/>
        </p:nvCxnSpPr>
        <p:spPr>
          <a:xfrm>
            <a:off x="10776046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6419D8C-CE8F-B3A1-3A55-E2C34D5FA2D7}"/>
              </a:ext>
            </a:extLst>
          </p:cNvPr>
          <p:cNvCxnSpPr/>
          <p:nvPr/>
        </p:nvCxnSpPr>
        <p:spPr>
          <a:xfrm>
            <a:off x="11168509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5B5FEAA-3CF3-4B90-7D8C-48BACFC49D82}"/>
              </a:ext>
            </a:extLst>
          </p:cNvPr>
          <p:cNvCxnSpPr/>
          <p:nvPr/>
        </p:nvCxnSpPr>
        <p:spPr>
          <a:xfrm>
            <a:off x="11549768" y="2044390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A772E89-FB6B-CC86-CE9E-54EAE31CA529}"/>
              </a:ext>
            </a:extLst>
          </p:cNvPr>
          <p:cNvCxnSpPr/>
          <p:nvPr/>
        </p:nvCxnSpPr>
        <p:spPr>
          <a:xfrm>
            <a:off x="7017857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FE2C74C-2A52-0C3B-0235-641DDE3B82A9}"/>
              </a:ext>
            </a:extLst>
          </p:cNvPr>
          <p:cNvCxnSpPr/>
          <p:nvPr/>
        </p:nvCxnSpPr>
        <p:spPr>
          <a:xfrm>
            <a:off x="7372558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79B53CA-C36D-8D13-D419-85D9690BD697}"/>
              </a:ext>
            </a:extLst>
          </p:cNvPr>
          <p:cNvCxnSpPr/>
          <p:nvPr/>
        </p:nvCxnSpPr>
        <p:spPr>
          <a:xfrm>
            <a:off x="7792724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1DF9FAE-C2AF-C239-3C55-5227D351938A}"/>
              </a:ext>
            </a:extLst>
          </p:cNvPr>
          <p:cNvCxnSpPr/>
          <p:nvPr/>
        </p:nvCxnSpPr>
        <p:spPr>
          <a:xfrm>
            <a:off x="8149382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84371A3-C1AB-70BF-135C-6490CEF2F742}"/>
              </a:ext>
            </a:extLst>
          </p:cNvPr>
          <p:cNvCxnSpPr/>
          <p:nvPr/>
        </p:nvCxnSpPr>
        <p:spPr>
          <a:xfrm>
            <a:off x="8566133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528CC4B-D209-5F01-E85B-A2BEE62CA1B7}"/>
              </a:ext>
            </a:extLst>
          </p:cNvPr>
          <p:cNvCxnSpPr/>
          <p:nvPr/>
        </p:nvCxnSpPr>
        <p:spPr>
          <a:xfrm>
            <a:off x="8937018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70D443D-C057-7A76-8A9F-0D8EC8F2387C}"/>
              </a:ext>
            </a:extLst>
          </p:cNvPr>
          <p:cNvCxnSpPr/>
          <p:nvPr/>
        </p:nvCxnSpPr>
        <p:spPr>
          <a:xfrm>
            <a:off x="9323916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7BD397E-EABA-51B4-9B96-445F660DE9F4}"/>
              </a:ext>
            </a:extLst>
          </p:cNvPr>
          <p:cNvCxnSpPr/>
          <p:nvPr/>
        </p:nvCxnSpPr>
        <p:spPr>
          <a:xfrm>
            <a:off x="9704916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B134D4E-3D6D-ACF4-EF19-EB0E32AC0D97}"/>
              </a:ext>
            </a:extLst>
          </p:cNvPr>
          <p:cNvCxnSpPr/>
          <p:nvPr/>
        </p:nvCxnSpPr>
        <p:spPr>
          <a:xfrm>
            <a:off x="10047020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106BA6F-EC2C-5E02-1BFE-06614DF6E9FC}"/>
              </a:ext>
            </a:extLst>
          </p:cNvPr>
          <p:cNvCxnSpPr/>
          <p:nvPr/>
        </p:nvCxnSpPr>
        <p:spPr>
          <a:xfrm>
            <a:off x="10412949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448258D-181D-3B06-5D89-E010D55531EB}"/>
              </a:ext>
            </a:extLst>
          </p:cNvPr>
          <p:cNvCxnSpPr/>
          <p:nvPr/>
        </p:nvCxnSpPr>
        <p:spPr>
          <a:xfrm>
            <a:off x="10776046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FAC0671-207C-564C-78D8-809B9FC0E4CE}"/>
              </a:ext>
            </a:extLst>
          </p:cNvPr>
          <p:cNvCxnSpPr/>
          <p:nvPr/>
        </p:nvCxnSpPr>
        <p:spPr>
          <a:xfrm>
            <a:off x="11168509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E2E6B070-0D52-DBD3-3825-1571E98BE60C}"/>
              </a:ext>
            </a:extLst>
          </p:cNvPr>
          <p:cNvCxnSpPr/>
          <p:nvPr/>
        </p:nvCxnSpPr>
        <p:spPr>
          <a:xfrm>
            <a:off x="11549768" y="4075331"/>
            <a:ext cx="0" cy="3260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7B83121D-E4F6-FB4D-8A2B-35B3C21F0291}"/>
              </a:ext>
            </a:extLst>
          </p:cNvPr>
          <p:cNvSpPr/>
          <p:nvPr/>
        </p:nvSpPr>
        <p:spPr>
          <a:xfrm>
            <a:off x="7847250" y="1398059"/>
            <a:ext cx="568374" cy="1618707"/>
          </a:xfrm>
          <a:prstGeom prst="ellipse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D26C0CC-4773-2ABB-1FA5-51F7CFFD03A2}"/>
              </a:ext>
            </a:extLst>
          </p:cNvPr>
          <p:cNvSpPr txBox="1"/>
          <p:nvPr/>
        </p:nvSpPr>
        <p:spPr>
          <a:xfrm>
            <a:off x="7372558" y="807355"/>
            <a:ext cx="1742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</a:rPr>
              <a:t>Allele a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E4B19DA-F400-0E2A-7A55-C0B59346EB17}"/>
              </a:ext>
            </a:extLst>
          </p:cNvPr>
          <p:cNvSpPr/>
          <p:nvPr/>
        </p:nvSpPr>
        <p:spPr>
          <a:xfrm>
            <a:off x="7847250" y="3508815"/>
            <a:ext cx="632149" cy="1538891"/>
          </a:xfrm>
          <a:prstGeom prst="ellipse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BEA578D-918A-9C3E-3AEA-A2F2689476DD}"/>
              </a:ext>
            </a:extLst>
          </p:cNvPr>
          <p:cNvSpPr txBox="1"/>
          <p:nvPr/>
        </p:nvSpPr>
        <p:spPr>
          <a:xfrm>
            <a:off x="7607809" y="5050732"/>
            <a:ext cx="1742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</a:rPr>
              <a:t>Allele 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63E8511-C3E1-D8CF-8651-952323B87AD9}"/>
              </a:ext>
            </a:extLst>
          </p:cNvPr>
          <p:cNvSpPr txBox="1"/>
          <p:nvPr/>
        </p:nvSpPr>
        <p:spPr>
          <a:xfrm>
            <a:off x="6215969" y="6091653"/>
            <a:ext cx="5944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The </a:t>
            </a:r>
            <a:r>
              <a:rPr lang="en-US" sz="3600" b="1" dirty="0">
                <a:solidFill>
                  <a:srgbClr val="C00000"/>
                </a:solidFill>
              </a:rPr>
              <a:t>genotype </a:t>
            </a:r>
            <a:r>
              <a:rPr lang="en-US" sz="3600" dirty="0"/>
              <a:t>at this SNP</a:t>
            </a:r>
            <a:r>
              <a:rPr lang="en-US" sz="3600" b="1" dirty="0">
                <a:solidFill>
                  <a:srgbClr val="C00000"/>
                </a:solidFill>
              </a:rPr>
              <a:t>: aa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8D868701-F5D8-08BB-1E1F-6BC90CC8D96C}"/>
              </a:ext>
            </a:extLst>
          </p:cNvPr>
          <p:cNvCxnSpPr>
            <a:cxnSpLocks/>
          </p:cNvCxnSpPr>
          <p:nvPr/>
        </p:nvCxnSpPr>
        <p:spPr>
          <a:xfrm>
            <a:off x="8192750" y="5668346"/>
            <a:ext cx="0" cy="517301"/>
          </a:xfrm>
          <a:prstGeom prst="straightConnector1">
            <a:avLst/>
          </a:prstGeom>
          <a:ln w="698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50F587DE-6675-D14A-E99B-3D986A3FE32D}"/>
              </a:ext>
            </a:extLst>
          </p:cNvPr>
          <p:cNvSpPr txBox="1"/>
          <p:nvPr/>
        </p:nvSpPr>
        <p:spPr>
          <a:xfrm>
            <a:off x="3631904" y="206995"/>
            <a:ext cx="2601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Individual 2:</a:t>
            </a:r>
          </a:p>
        </p:txBody>
      </p:sp>
    </p:spTree>
    <p:extLst>
      <p:ext uri="{BB962C8B-B14F-4D97-AF65-F5344CB8AC3E}">
        <p14:creationId xmlns:p14="http://schemas.microsoft.com/office/powerpoint/2010/main" val="3517939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dna sequence&#10;&#10;Description automatically generated">
            <a:extLst>
              <a:ext uri="{FF2B5EF4-FFF2-40B4-BE49-F238E27FC236}">
                <a16:creationId xmlns:a16="http://schemas.microsoft.com/office/drawing/2014/main" id="{0DF4E907-7316-671F-A6C8-5CCDFD42F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67" y="179297"/>
            <a:ext cx="4408910" cy="3191435"/>
          </a:xfrm>
          <a:prstGeom prst="rect">
            <a:avLst/>
          </a:prstGeom>
        </p:spPr>
      </p:pic>
      <p:pic>
        <p:nvPicPr>
          <p:cNvPr id="7" name="Picture 6" descr="A diagram of dna sequence&#10;&#10;Description automatically generated">
            <a:extLst>
              <a:ext uri="{FF2B5EF4-FFF2-40B4-BE49-F238E27FC236}">
                <a16:creationId xmlns:a16="http://schemas.microsoft.com/office/drawing/2014/main" id="{0D2A182F-4810-F119-5522-78EF25CB1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167" y="179296"/>
            <a:ext cx="4408910" cy="319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064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ack background with blue and white text&#10;&#10;Description automatically generated">
            <a:extLst>
              <a:ext uri="{FF2B5EF4-FFF2-40B4-BE49-F238E27FC236}">
                <a16:creationId xmlns:a16="http://schemas.microsoft.com/office/drawing/2014/main" id="{1228D57A-8421-F48B-F069-8FECFC64D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387" y="943209"/>
            <a:ext cx="7772400" cy="335871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8417066A-B539-4C8B-568A-20FEBB4E6230}"/>
              </a:ext>
            </a:extLst>
          </p:cNvPr>
          <p:cNvSpPr/>
          <p:nvPr/>
        </p:nvSpPr>
        <p:spPr>
          <a:xfrm>
            <a:off x="4133109" y="1137763"/>
            <a:ext cx="459967" cy="356104"/>
          </a:xfrm>
          <a:prstGeom prst="ellipse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FD5C4A8-30AD-D13E-85B1-00D4748E6781}"/>
              </a:ext>
            </a:extLst>
          </p:cNvPr>
          <p:cNvSpPr/>
          <p:nvPr/>
        </p:nvSpPr>
        <p:spPr>
          <a:xfrm>
            <a:off x="4133109" y="2817117"/>
            <a:ext cx="459967" cy="356104"/>
          </a:xfrm>
          <a:prstGeom prst="ellipse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842DA9-5565-F313-0385-750F6B234E23}"/>
              </a:ext>
            </a:extLst>
          </p:cNvPr>
          <p:cNvSpPr txBox="1"/>
          <p:nvPr/>
        </p:nvSpPr>
        <p:spPr>
          <a:xfrm>
            <a:off x="3750583" y="54582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Allele 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52FA91-CCC5-8F8F-B4D0-444E761BAEBD}"/>
              </a:ext>
            </a:extLst>
          </p:cNvPr>
          <p:cNvSpPr txBox="1"/>
          <p:nvPr/>
        </p:nvSpPr>
        <p:spPr>
          <a:xfrm>
            <a:off x="3750583" y="4173770"/>
            <a:ext cx="12250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Allele 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AB2CECF-2C46-47EE-819B-466A51C11F90}"/>
              </a:ext>
            </a:extLst>
          </p:cNvPr>
          <p:cNvCxnSpPr>
            <a:cxnSpLocks/>
          </p:cNvCxnSpPr>
          <p:nvPr/>
        </p:nvCxnSpPr>
        <p:spPr>
          <a:xfrm>
            <a:off x="4363091" y="479969"/>
            <a:ext cx="0" cy="46324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5F07417-7F88-50FE-11A6-39217B828998}"/>
              </a:ext>
            </a:extLst>
          </p:cNvPr>
          <p:cNvCxnSpPr>
            <a:cxnSpLocks/>
          </p:cNvCxnSpPr>
          <p:nvPr/>
        </p:nvCxnSpPr>
        <p:spPr>
          <a:xfrm flipH="1" flipV="1">
            <a:off x="4363091" y="3322668"/>
            <a:ext cx="10418" cy="81902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E1E4F1C-68F6-B29C-D566-3A47E5B9C627}"/>
              </a:ext>
            </a:extLst>
          </p:cNvPr>
          <p:cNvSpPr txBox="1"/>
          <p:nvPr/>
        </p:nvSpPr>
        <p:spPr>
          <a:xfrm>
            <a:off x="3342617" y="5353894"/>
            <a:ext cx="2061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Genotype: Aa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F0B1F77-FE29-DA39-B953-C2299231C29B}"/>
              </a:ext>
            </a:extLst>
          </p:cNvPr>
          <p:cNvCxnSpPr>
            <a:endCxn id="19" idx="0"/>
          </p:cNvCxnSpPr>
          <p:nvPr/>
        </p:nvCxnSpPr>
        <p:spPr>
          <a:xfrm>
            <a:off x="4363090" y="5002303"/>
            <a:ext cx="10419" cy="351591"/>
          </a:xfrm>
          <a:prstGeom prst="straightConnector1">
            <a:avLst/>
          </a:prstGeom>
          <a:ln w="698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603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dna strand with colorful sticks&#10;&#10;Description automatically generated">
            <a:extLst>
              <a:ext uri="{FF2B5EF4-FFF2-40B4-BE49-F238E27FC236}">
                <a16:creationId xmlns:a16="http://schemas.microsoft.com/office/drawing/2014/main" id="{A9E428FB-1EA5-AB95-89DC-59D3C62124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631" t="-548" r="12621" b="25799"/>
          <a:stretch/>
        </p:blipFill>
        <p:spPr>
          <a:xfrm>
            <a:off x="1398241" y="1540726"/>
            <a:ext cx="2716560" cy="14817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38A291-C73B-785F-2282-1AB55243D960}"/>
              </a:ext>
            </a:extLst>
          </p:cNvPr>
          <p:cNvSpPr txBox="1"/>
          <p:nvPr/>
        </p:nvSpPr>
        <p:spPr>
          <a:xfrm>
            <a:off x="4434085" y="1398059"/>
            <a:ext cx="614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 T C G T C A C T T C A C</a:t>
            </a:r>
          </a:p>
        </p:txBody>
      </p:sp>
    </p:spTree>
    <p:extLst>
      <p:ext uri="{BB962C8B-B14F-4D97-AF65-F5344CB8AC3E}">
        <p14:creationId xmlns:p14="http://schemas.microsoft.com/office/powerpoint/2010/main" val="3479618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5123</TotalTime>
  <Words>204</Words>
  <Application>Microsoft Macintosh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Wang, Fan</dc:creator>
  <cp:lastModifiedBy>Wang, Fan</cp:lastModifiedBy>
  <cp:revision>4</cp:revision>
  <dcterms:created xsi:type="dcterms:W3CDTF">2025-05-15T23:48:10Z</dcterms:created>
  <dcterms:modified xsi:type="dcterms:W3CDTF">2025-05-19T22:00:22Z</dcterms:modified>
</cp:coreProperties>
</file>

<file path=docProps/thumbnail.jpeg>
</file>